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3" r:id="rId8"/>
    <p:sldId id="262"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617" autoAdjust="0"/>
  </p:normalViewPr>
  <p:slideViewPr>
    <p:cSldViewPr snapToGrid="0" snapToObjects="1">
      <p:cViewPr varScale="1">
        <p:scale>
          <a:sx n="99" d="100"/>
          <a:sy n="99" d="100"/>
        </p:scale>
        <p:origin x="-22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FA00B-9386-5E48-B84B-25728B8EF6D3}" type="datetimeFigureOut">
              <a:rPr lang="en-US" smtClean="0"/>
              <a:t>22-06-06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55A36-AAF6-1741-AC4E-EFA9C830AF3D}" type="slidenum">
              <a:rPr lang="en-US" smtClean="0"/>
              <a:t>‹#›</a:t>
            </a:fld>
            <a:endParaRPr lang="en-US"/>
          </a:p>
        </p:txBody>
      </p:sp>
    </p:spTree>
    <p:extLst>
      <p:ext uri="{BB962C8B-B14F-4D97-AF65-F5344CB8AC3E}">
        <p14:creationId xmlns:p14="http://schemas.microsoft.com/office/powerpoint/2010/main" val="22653185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5</a:t>
            </a:fld>
            <a:endParaRPr lang="en-US"/>
          </a:p>
        </p:txBody>
      </p:sp>
    </p:spTree>
    <p:extLst>
      <p:ext uri="{BB962C8B-B14F-4D97-AF65-F5344CB8AC3E}">
        <p14:creationId xmlns:p14="http://schemas.microsoft.com/office/powerpoint/2010/main" val="3664524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6</a:t>
            </a:fld>
            <a:endParaRPr lang="en-US"/>
          </a:p>
        </p:txBody>
      </p:sp>
    </p:spTree>
    <p:extLst>
      <p:ext uri="{BB962C8B-B14F-4D97-AF65-F5344CB8AC3E}">
        <p14:creationId xmlns:p14="http://schemas.microsoft.com/office/powerpoint/2010/main" val="3664524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7</a:t>
            </a:fld>
            <a:endParaRPr lang="en-US"/>
          </a:p>
        </p:txBody>
      </p:sp>
    </p:spTree>
    <p:extLst>
      <p:ext uri="{BB962C8B-B14F-4D97-AF65-F5344CB8AC3E}">
        <p14:creationId xmlns:p14="http://schemas.microsoft.com/office/powerpoint/2010/main" val="366452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8</a:t>
            </a:fld>
            <a:endParaRPr lang="en-US"/>
          </a:p>
        </p:txBody>
      </p:sp>
    </p:spTree>
    <p:extLst>
      <p:ext uri="{BB962C8B-B14F-4D97-AF65-F5344CB8AC3E}">
        <p14:creationId xmlns:p14="http://schemas.microsoft.com/office/powerpoint/2010/main" val="3664524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9</a:t>
            </a:fld>
            <a:endParaRPr lang="en-US"/>
          </a:p>
        </p:txBody>
      </p:sp>
    </p:spTree>
    <p:extLst>
      <p:ext uri="{BB962C8B-B14F-4D97-AF65-F5344CB8AC3E}">
        <p14:creationId xmlns:p14="http://schemas.microsoft.com/office/powerpoint/2010/main" val="3664524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10</a:t>
            </a:fld>
            <a:endParaRPr lang="en-US"/>
          </a:p>
        </p:txBody>
      </p:sp>
    </p:spTree>
    <p:extLst>
      <p:ext uri="{BB962C8B-B14F-4D97-AF65-F5344CB8AC3E}">
        <p14:creationId xmlns:p14="http://schemas.microsoft.com/office/powerpoint/2010/main" val="3664524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55A36-AAF6-1741-AC4E-EFA9C830AF3D}" type="slidenum">
              <a:rPr lang="en-US" smtClean="0"/>
              <a:t>11</a:t>
            </a:fld>
            <a:endParaRPr lang="en-US"/>
          </a:p>
        </p:txBody>
      </p:sp>
    </p:spTree>
    <p:extLst>
      <p:ext uri="{BB962C8B-B14F-4D97-AF65-F5344CB8AC3E}">
        <p14:creationId xmlns:p14="http://schemas.microsoft.com/office/powerpoint/2010/main" val="366452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22-06-06</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CA"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CA"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CA"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CA"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CA"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CA"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CA"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CA"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CA"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CA"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CA"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CA"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22-06-06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22-06-06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22-06-06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22-06-06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CA"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CA"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22-06-06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CA"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22-06-06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CA"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22-06-06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22-06-06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CA"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22-06-06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22-06-06</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Effective Campaign Messaging</a:t>
            </a:r>
            <a:endParaRPr lang="en-US" dirty="0"/>
          </a:p>
        </p:txBody>
      </p:sp>
      <p:sp>
        <p:nvSpPr>
          <p:cNvPr id="3" name="Subtitle 2"/>
          <p:cNvSpPr>
            <a:spLocks noGrp="1"/>
          </p:cNvSpPr>
          <p:nvPr>
            <p:ph type="subTitle" idx="1"/>
          </p:nvPr>
        </p:nvSpPr>
        <p:spPr/>
        <p:txBody>
          <a:bodyPr/>
          <a:lstStyle/>
          <a:p>
            <a:r>
              <a:rPr lang="en-US" dirty="0" smtClean="0"/>
              <a:t>Canadian Association of Labour Media</a:t>
            </a:r>
            <a:endParaRPr lang="en-US" dirty="0"/>
          </a:p>
        </p:txBody>
      </p:sp>
    </p:spTree>
    <p:extLst>
      <p:ext uri="{BB962C8B-B14F-4D97-AF65-F5344CB8AC3E}">
        <p14:creationId xmlns:p14="http://schemas.microsoft.com/office/powerpoint/2010/main" val="146620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messaging</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a:t>We sometimes forget that messaging goes far outside what our slogan or campaign demand might be. Campaign messaging is made up of</a:t>
            </a:r>
            <a:r>
              <a:rPr lang="en-US" sz="2800" dirty="0" smtClean="0"/>
              <a:t>: </a:t>
            </a:r>
          </a:p>
          <a:p>
            <a:pPr lvl="1"/>
            <a:r>
              <a:rPr lang="en-US" sz="2000" dirty="0" smtClean="0"/>
              <a:t>Slogans</a:t>
            </a:r>
            <a:endParaRPr lang="en-CA" sz="2000" dirty="0"/>
          </a:p>
          <a:p>
            <a:pPr lvl="1"/>
            <a:r>
              <a:rPr lang="en-US" sz="2000" dirty="0" smtClean="0"/>
              <a:t>Demands</a:t>
            </a:r>
            <a:endParaRPr lang="en-CA" sz="2000" dirty="0"/>
          </a:p>
          <a:p>
            <a:pPr lvl="1"/>
            <a:r>
              <a:rPr lang="en-US" sz="2000" dirty="0"/>
              <a:t>The look of a campaign </a:t>
            </a:r>
            <a:endParaRPr lang="en-CA" sz="2000" dirty="0"/>
          </a:p>
          <a:p>
            <a:pPr lvl="1"/>
            <a:r>
              <a:rPr lang="en-US" sz="2000" dirty="0"/>
              <a:t>Where it’s coming from (can you tell it was developed in Toronto?)</a:t>
            </a:r>
            <a:endParaRPr lang="en-CA" sz="2000" dirty="0"/>
          </a:p>
          <a:p>
            <a:pPr lvl="1"/>
            <a:r>
              <a:rPr lang="en-US" sz="2000" dirty="0"/>
              <a:t>Actions</a:t>
            </a:r>
            <a:endParaRPr lang="en-CA" sz="2000" dirty="0"/>
          </a:p>
          <a:p>
            <a:pPr lvl="1"/>
            <a:r>
              <a:rPr lang="en-US" sz="2000" dirty="0" smtClean="0"/>
              <a:t>Posters/videos/ads</a:t>
            </a:r>
            <a:endParaRPr lang="en-CA" sz="2000" dirty="0"/>
          </a:p>
          <a:p>
            <a:pPr lvl="1"/>
            <a:r>
              <a:rPr lang="en-US" sz="2000" dirty="0"/>
              <a:t>Interviews and press releases</a:t>
            </a:r>
            <a:endParaRPr lang="en-CA" sz="2000" dirty="0"/>
          </a:p>
          <a:p>
            <a:pPr lvl="1"/>
            <a:r>
              <a:rPr lang="en-US" sz="2000" dirty="0"/>
              <a:t>Comments made by campaign supporters</a:t>
            </a:r>
            <a:endParaRPr lang="en-CA" sz="2000" dirty="0"/>
          </a:p>
          <a:p>
            <a:pPr lvl="1"/>
            <a:r>
              <a:rPr lang="en-US" sz="2000" dirty="0"/>
              <a:t>Reactions to criticism</a:t>
            </a:r>
            <a:endParaRPr lang="en-CA" sz="2000" dirty="0"/>
          </a:p>
          <a:p>
            <a:endParaRPr lang="en-CA" sz="2000" dirty="0"/>
          </a:p>
          <a:p>
            <a:endParaRPr lang="en-US" dirty="0" smtClean="0"/>
          </a:p>
          <a:p>
            <a:pPr lvl="1"/>
            <a:endParaRPr lang="en-US" dirty="0"/>
          </a:p>
        </p:txBody>
      </p:sp>
    </p:spTree>
    <p:extLst>
      <p:ext uri="{BB962C8B-B14F-4D97-AF65-F5344CB8AC3E}">
        <p14:creationId xmlns:p14="http://schemas.microsoft.com/office/powerpoint/2010/main" val="740461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Campaign messaging</a:t>
            </a:r>
            <a:endParaRPr lang="en-US" dirty="0"/>
          </a:p>
        </p:txBody>
      </p:sp>
      <p:sp>
        <p:nvSpPr>
          <p:cNvPr id="3" name="Content Placeholder 2"/>
          <p:cNvSpPr>
            <a:spLocks noGrp="1"/>
          </p:cNvSpPr>
          <p:nvPr>
            <p:ph idx="1"/>
          </p:nvPr>
        </p:nvSpPr>
        <p:spPr/>
        <p:txBody>
          <a:bodyPr>
            <a:normAutofit/>
          </a:bodyPr>
          <a:lstStyle/>
          <a:p>
            <a:r>
              <a:rPr lang="en-US" sz="2200" dirty="0"/>
              <a:t>Taken together, this creates an overall campaign message. Some of it you can control, but some of it you cannot. Think of campaign messaging as a vessel that can be filled with lots of different kinds of interventions, from many different kinds of people. </a:t>
            </a:r>
            <a:endParaRPr lang="en-CA" sz="2200" dirty="0"/>
          </a:p>
          <a:p>
            <a:endParaRPr lang="en-CA" sz="2000" dirty="0"/>
          </a:p>
          <a:p>
            <a:endParaRPr lang="en-US" dirty="0" smtClean="0"/>
          </a:p>
          <a:p>
            <a:pPr lvl="1"/>
            <a:endParaRPr lang="en-US" dirty="0"/>
          </a:p>
        </p:txBody>
      </p:sp>
    </p:spTree>
    <p:extLst>
      <p:ext uri="{BB962C8B-B14F-4D97-AF65-F5344CB8AC3E}">
        <p14:creationId xmlns:p14="http://schemas.microsoft.com/office/powerpoint/2010/main" val="238676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Slogan</a:t>
            </a:r>
            <a:endParaRPr lang="en-US" dirty="0"/>
          </a:p>
        </p:txBody>
      </p:sp>
      <p:sp>
        <p:nvSpPr>
          <p:cNvPr id="3" name="Content Placeholder 2"/>
          <p:cNvSpPr>
            <a:spLocks noGrp="1"/>
          </p:cNvSpPr>
          <p:nvPr>
            <p:ph idx="1"/>
          </p:nvPr>
        </p:nvSpPr>
        <p:spPr/>
        <p:txBody>
          <a:bodyPr/>
          <a:lstStyle/>
          <a:p>
            <a:r>
              <a:rPr lang="en-US" sz="2500" dirty="0"/>
              <a:t>While a slogan is only part of a campaign, it’s also one of the most important parts. Think of it as the doorway into your campaign. </a:t>
            </a:r>
            <a:endParaRPr lang="en-CA" sz="2500" dirty="0"/>
          </a:p>
          <a:p>
            <a:endParaRPr lang="en-US" dirty="0"/>
          </a:p>
        </p:txBody>
      </p:sp>
    </p:spTree>
    <p:extLst>
      <p:ext uri="{BB962C8B-B14F-4D97-AF65-F5344CB8AC3E}">
        <p14:creationId xmlns:p14="http://schemas.microsoft.com/office/powerpoint/2010/main" val="2805393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Slogan</a:t>
            </a:r>
            <a:endParaRPr lang="en-US" dirty="0"/>
          </a:p>
        </p:txBody>
      </p:sp>
      <p:sp>
        <p:nvSpPr>
          <p:cNvPr id="3" name="Content Placeholder 2"/>
          <p:cNvSpPr>
            <a:spLocks noGrp="1"/>
          </p:cNvSpPr>
          <p:nvPr>
            <p:ph idx="1"/>
          </p:nvPr>
        </p:nvSpPr>
        <p:spPr/>
        <p:txBody>
          <a:bodyPr/>
          <a:lstStyle/>
          <a:p>
            <a:r>
              <a:rPr lang="en-US" sz="2800" dirty="0"/>
              <a:t>A slogan has to be pithy, precise and convey a feeling. </a:t>
            </a:r>
            <a:r>
              <a:rPr lang="en-US" sz="2800" dirty="0" smtClean="0"/>
              <a:t/>
            </a:r>
            <a:br>
              <a:rPr lang="en-US" sz="2800" dirty="0" smtClean="0"/>
            </a:br>
            <a:endParaRPr lang="en-CA" sz="2800" dirty="0"/>
          </a:p>
          <a:p>
            <a:r>
              <a:rPr lang="en-US" sz="2800" dirty="0"/>
              <a:t>This means that the words both matter and do not matter.</a:t>
            </a:r>
            <a:endParaRPr lang="en-CA" sz="2800" dirty="0"/>
          </a:p>
          <a:p>
            <a:endParaRPr lang="en-US" dirty="0"/>
          </a:p>
        </p:txBody>
      </p:sp>
    </p:spTree>
    <p:extLst>
      <p:ext uri="{BB962C8B-B14F-4D97-AF65-F5344CB8AC3E}">
        <p14:creationId xmlns:p14="http://schemas.microsoft.com/office/powerpoint/2010/main" val="330912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Slogan</a:t>
            </a:r>
            <a:endParaRPr lang="en-US" dirty="0"/>
          </a:p>
        </p:txBody>
      </p:sp>
      <p:sp>
        <p:nvSpPr>
          <p:cNvPr id="3" name="Content Placeholder 2"/>
          <p:cNvSpPr>
            <a:spLocks noGrp="1"/>
          </p:cNvSpPr>
          <p:nvPr>
            <p:ph idx="1"/>
          </p:nvPr>
        </p:nvSpPr>
        <p:spPr/>
        <p:txBody>
          <a:bodyPr/>
          <a:lstStyle/>
          <a:p>
            <a:r>
              <a:rPr lang="en-US" sz="2800" dirty="0"/>
              <a:t>Developing a slogan:</a:t>
            </a:r>
            <a:endParaRPr lang="en-CA" sz="2800" dirty="0"/>
          </a:p>
          <a:p>
            <a:pPr lvl="1"/>
            <a:r>
              <a:rPr lang="en-US" sz="2200" dirty="0"/>
              <a:t>this must be a collective process,  where people brainstorm and argue over what will land best with the target audience. </a:t>
            </a:r>
            <a:r>
              <a:rPr lang="en-US" sz="2200" dirty="0" smtClean="0"/>
              <a:t/>
            </a:r>
            <a:br>
              <a:rPr lang="en-US" sz="2200" dirty="0" smtClean="0"/>
            </a:br>
            <a:endParaRPr lang="en-US" sz="2200" dirty="0" smtClean="0"/>
          </a:p>
          <a:p>
            <a:pPr lvl="1"/>
            <a:r>
              <a:rPr lang="en-US" sz="2200" dirty="0" smtClean="0"/>
              <a:t>Have time to test things out on smaller groups of members</a:t>
            </a:r>
            <a:endParaRPr lang="en-CA" sz="2200" dirty="0"/>
          </a:p>
          <a:p>
            <a:endParaRPr lang="en-US" dirty="0"/>
          </a:p>
        </p:txBody>
      </p:sp>
    </p:spTree>
    <p:extLst>
      <p:ext uri="{BB962C8B-B14F-4D97-AF65-F5344CB8AC3E}">
        <p14:creationId xmlns:p14="http://schemas.microsoft.com/office/powerpoint/2010/main" val="357329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Slogan</a:t>
            </a:r>
            <a:endParaRPr lang="en-US" dirty="0"/>
          </a:p>
        </p:txBody>
      </p:sp>
      <p:sp>
        <p:nvSpPr>
          <p:cNvPr id="3" name="Content Placeholder 2"/>
          <p:cNvSpPr>
            <a:spLocks noGrp="1"/>
          </p:cNvSpPr>
          <p:nvPr>
            <p:ph idx="1"/>
          </p:nvPr>
        </p:nvSpPr>
        <p:spPr/>
        <p:txBody>
          <a:bodyPr>
            <a:normAutofit fontScale="62500" lnSpcReduction="20000"/>
          </a:bodyPr>
          <a:lstStyle/>
          <a:p>
            <a:r>
              <a:rPr lang="en-US" sz="4500" dirty="0"/>
              <a:t>Some </a:t>
            </a:r>
            <a:r>
              <a:rPr lang="en-US" sz="4500" dirty="0" smtClean="0"/>
              <a:t>slogans:</a:t>
            </a:r>
            <a:endParaRPr lang="en-US" sz="4500" dirty="0"/>
          </a:p>
          <a:p>
            <a:pPr lvl="1"/>
            <a:r>
              <a:rPr lang="en-US" sz="2800" dirty="0" smtClean="0"/>
              <a:t>Fair </a:t>
            </a:r>
            <a:r>
              <a:rPr lang="en-US" sz="2800" dirty="0"/>
              <a:t>Deal for Kids</a:t>
            </a:r>
            <a:endParaRPr lang="en-CA" sz="2800" dirty="0"/>
          </a:p>
          <a:p>
            <a:pPr lvl="1"/>
            <a:r>
              <a:rPr lang="en-US" sz="2800" dirty="0" smtClean="0"/>
              <a:t>Strong </a:t>
            </a:r>
            <a:r>
              <a:rPr lang="en-US" sz="2800" dirty="0"/>
              <a:t>Communities </a:t>
            </a:r>
            <a:endParaRPr lang="en-CA" sz="2800" dirty="0"/>
          </a:p>
          <a:p>
            <a:pPr lvl="1"/>
            <a:r>
              <a:rPr lang="en-US" sz="2800" dirty="0"/>
              <a:t>Cuts Hurt Kids </a:t>
            </a:r>
            <a:endParaRPr lang="en-CA" sz="2800" dirty="0"/>
          </a:p>
          <a:p>
            <a:pPr lvl="1"/>
            <a:r>
              <a:rPr lang="en-US" sz="2800" dirty="0"/>
              <a:t>Education Cuts Hut Kids</a:t>
            </a:r>
            <a:endParaRPr lang="en-CA" sz="2800" dirty="0"/>
          </a:p>
          <a:p>
            <a:pPr lvl="1"/>
            <a:r>
              <a:rPr lang="en-US" sz="2800" dirty="0"/>
              <a:t>A Fair Deal for Elementary Teachers</a:t>
            </a:r>
            <a:endParaRPr lang="en-CA" sz="2800" dirty="0"/>
          </a:p>
          <a:p>
            <a:pPr lvl="1"/>
            <a:r>
              <a:rPr lang="en-US" sz="2800" dirty="0"/>
              <a:t>Safe Staffing Saves Lives</a:t>
            </a:r>
            <a:endParaRPr lang="en-CA" sz="2800" dirty="0"/>
          </a:p>
          <a:p>
            <a:pPr lvl="1"/>
            <a:r>
              <a:rPr lang="en-US" sz="2800" dirty="0"/>
              <a:t>Respect Nurses</a:t>
            </a:r>
            <a:endParaRPr lang="en-CA" sz="2800" dirty="0"/>
          </a:p>
          <a:p>
            <a:pPr lvl="1"/>
            <a:r>
              <a:rPr lang="en-US" sz="2800" dirty="0"/>
              <a:t>Feed their minds, fund their schools</a:t>
            </a:r>
            <a:endParaRPr lang="en-CA" sz="2800" dirty="0"/>
          </a:p>
          <a:p>
            <a:pPr lvl="1"/>
            <a:r>
              <a:rPr lang="en-US" sz="2800" dirty="0"/>
              <a:t>Bargaining for better care</a:t>
            </a:r>
            <a:endParaRPr lang="en-CA" sz="2800" dirty="0"/>
          </a:p>
          <a:p>
            <a:pPr lvl="1"/>
            <a:r>
              <a:rPr lang="en-US" sz="2800" dirty="0"/>
              <a:t>Fight for $</a:t>
            </a:r>
            <a:r>
              <a:rPr lang="en-US" sz="2800" dirty="0" smtClean="0"/>
              <a:t>15</a:t>
            </a:r>
          </a:p>
          <a:p>
            <a:pPr lvl="1"/>
            <a:r>
              <a:rPr lang="en-US" sz="2800" dirty="0" smtClean="0"/>
              <a:t>Paid Sick Days Now</a:t>
            </a:r>
          </a:p>
          <a:p>
            <a:pPr lvl="1"/>
            <a:r>
              <a:rPr lang="en-US" sz="2800" dirty="0" smtClean="0"/>
              <a:t>Closing libraries is like burning books</a:t>
            </a:r>
            <a:endParaRPr lang="en-CA" sz="2800" dirty="0"/>
          </a:p>
        </p:txBody>
      </p:sp>
    </p:spTree>
    <p:extLst>
      <p:ext uri="{BB962C8B-B14F-4D97-AF65-F5344CB8AC3E}">
        <p14:creationId xmlns:p14="http://schemas.microsoft.com/office/powerpoint/2010/main" val="390618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Slogan</a:t>
            </a:r>
            <a:endParaRPr lang="en-US" dirty="0"/>
          </a:p>
        </p:txBody>
      </p:sp>
      <p:sp>
        <p:nvSpPr>
          <p:cNvPr id="3" name="Content Placeholder 2"/>
          <p:cNvSpPr>
            <a:spLocks noGrp="1"/>
          </p:cNvSpPr>
          <p:nvPr>
            <p:ph idx="1"/>
          </p:nvPr>
        </p:nvSpPr>
        <p:spPr/>
        <p:txBody>
          <a:bodyPr>
            <a:normAutofit/>
          </a:bodyPr>
          <a:lstStyle/>
          <a:p>
            <a:pPr lvl="1"/>
            <a:r>
              <a:rPr lang="en-US" sz="2800" dirty="0"/>
              <a:t>Which ones do you like</a:t>
            </a:r>
            <a:r>
              <a:rPr lang="en-US" sz="2800" dirty="0" smtClean="0"/>
              <a:t>?</a:t>
            </a:r>
            <a:br>
              <a:rPr lang="en-US" sz="2800" dirty="0" smtClean="0"/>
            </a:br>
            <a:r>
              <a:rPr lang="en-US" sz="2800" dirty="0" smtClean="0"/>
              <a:t> </a:t>
            </a:r>
            <a:endParaRPr lang="en-CA" sz="2800" dirty="0"/>
          </a:p>
          <a:p>
            <a:pPr lvl="1"/>
            <a:r>
              <a:rPr lang="en-US" sz="2800" dirty="0"/>
              <a:t>Which ones do you hate?</a:t>
            </a:r>
            <a:endParaRPr lang="en-CA" sz="2800" dirty="0"/>
          </a:p>
        </p:txBody>
      </p:sp>
    </p:spTree>
    <p:extLst>
      <p:ext uri="{BB962C8B-B14F-4D97-AF65-F5344CB8AC3E}">
        <p14:creationId xmlns:p14="http://schemas.microsoft.com/office/powerpoint/2010/main" val="3464411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Authenticity</a:t>
            </a:r>
            <a:endParaRPr lang="en-US" dirty="0"/>
          </a:p>
        </p:txBody>
      </p:sp>
      <p:sp>
        <p:nvSpPr>
          <p:cNvPr id="3" name="Content Placeholder 2"/>
          <p:cNvSpPr>
            <a:spLocks noGrp="1"/>
          </p:cNvSpPr>
          <p:nvPr>
            <p:ph idx="1"/>
          </p:nvPr>
        </p:nvSpPr>
        <p:spPr/>
        <p:txBody>
          <a:bodyPr>
            <a:normAutofit/>
          </a:bodyPr>
          <a:lstStyle/>
          <a:p>
            <a:r>
              <a:rPr lang="en-US" sz="2200" dirty="0"/>
              <a:t>Key to effective campaign messaging is authenticity. </a:t>
            </a:r>
            <a:endParaRPr lang="en-CA" sz="2200" dirty="0"/>
          </a:p>
          <a:p>
            <a:r>
              <a:rPr lang="en-US" sz="2200" dirty="0"/>
              <a:t>There is a general lack of authenticity in political messaging right now and so messages that come across as more authentic, even if they’re more crude, are more believable and reach people easier.</a:t>
            </a:r>
            <a:endParaRPr lang="en-CA" sz="2200" dirty="0"/>
          </a:p>
        </p:txBody>
      </p:sp>
    </p:spTree>
    <p:extLst>
      <p:ext uri="{BB962C8B-B14F-4D97-AF65-F5344CB8AC3E}">
        <p14:creationId xmlns:p14="http://schemas.microsoft.com/office/powerpoint/2010/main" val="2724787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Authenticity</a:t>
            </a:r>
            <a:endParaRPr lang="en-US" dirty="0"/>
          </a:p>
        </p:txBody>
      </p:sp>
      <p:sp>
        <p:nvSpPr>
          <p:cNvPr id="3" name="Content Placeholder 2"/>
          <p:cNvSpPr>
            <a:spLocks noGrp="1"/>
          </p:cNvSpPr>
          <p:nvPr>
            <p:ph idx="1"/>
          </p:nvPr>
        </p:nvSpPr>
        <p:spPr/>
        <p:txBody>
          <a:bodyPr>
            <a:normAutofit/>
          </a:bodyPr>
          <a:lstStyle/>
          <a:p>
            <a:r>
              <a:rPr lang="en-US" sz="2400" dirty="0" smtClean="0"/>
              <a:t>What </a:t>
            </a:r>
            <a:r>
              <a:rPr lang="en-US" sz="2400" dirty="0"/>
              <a:t>does authenticity look like for you</a:t>
            </a:r>
            <a:r>
              <a:rPr lang="en-US" sz="2400" dirty="0" smtClean="0"/>
              <a:t>?</a:t>
            </a:r>
          </a:p>
          <a:p>
            <a:endParaRPr lang="en-US" sz="2400" dirty="0"/>
          </a:p>
          <a:p>
            <a:r>
              <a:rPr lang="en-US" sz="2400" dirty="0" smtClean="0"/>
              <a:t>What are some examples of authentic campaigns? </a:t>
            </a:r>
            <a:endParaRPr lang="en-CA" sz="2400" dirty="0"/>
          </a:p>
        </p:txBody>
      </p:sp>
    </p:spTree>
    <p:extLst>
      <p:ext uri="{BB962C8B-B14F-4D97-AF65-F5344CB8AC3E}">
        <p14:creationId xmlns:p14="http://schemas.microsoft.com/office/powerpoint/2010/main" val="4072978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Authenticity</a:t>
            </a:r>
            <a:endParaRPr lang="en-US" dirty="0"/>
          </a:p>
        </p:txBody>
      </p:sp>
      <p:sp>
        <p:nvSpPr>
          <p:cNvPr id="3" name="Content Placeholder 2"/>
          <p:cNvSpPr>
            <a:spLocks noGrp="1"/>
          </p:cNvSpPr>
          <p:nvPr>
            <p:ph idx="1"/>
          </p:nvPr>
        </p:nvSpPr>
        <p:spPr/>
        <p:txBody>
          <a:bodyPr>
            <a:normAutofit/>
          </a:bodyPr>
          <a:lstStyle/>
          <a:p>
            <a:r>
              <a:rPr lang="en-US" sz="2200" dirty="0" smtClean="0"/>
              <a:t>If you strive to be authentic, you will find messaging that …</a:t>
            </a:r>
          </a:p>
          <a:p>
            <a:pPr lvl="1"/>
            <a:r>
              <a:rPr lang="en-US" sz="2200" dirty="0" smtClean="0"/>
              <a:t>Avoids jargon</a:t>
            </a:r>
          </a:p>
          <a:p>
            <a:pPr lvl="1"/>
            <a:r>
              <a:rPr lang="en-US" sz="2200" dirty="0" smtClean="0"/>
              <a:t>Is too technical</a:t>
            </a:r>
          </a:p>
          <a:p>
            <a:pPr lvl="1"/>
            <a:r>
              <a:rPr lang="en-US" sz="2200" dirty="0" smtClean="0"/>
              <a:t>Speaks from the heart</a:t>
            </a:r>
          </a:p>
          <a:p>
            <a:pPr lvl="1"/>
            <a:r>
              <a:rPr lang="en-US" sz="2200" dirty="0" smtClean="0"/>
              <a:t>Allows others to feel the gravity of your demands</a:t>
            </a:r>
          </a:p>
          <a:p>
            <a:pPr lvl="1"/>
            <a:r>
              <a:rPr lang="en-US" sz="2200" dirty="0" smtClean="0"/>
              <a:t>Makes the receiver hear through the words to understand the sentiment</a:t>
            </a:r>
            <a:endParaRPr lang="en-US" sz="2200" dirty="0"/>
          </a:p>
        </p:txBody>
      </p:sp>
    </p:spTree>
    <p:extLst>
      <p:ext uri="{BB962C8B-B14F-4D97-AF65-F5344CB8AC3E}">
        <p14:creationId xmlns:p14="http://schemas.microsoft.com/office/powerpoint/2010/main" val="300207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 </a:t>
            </a:r>
            <a:r>
              <a:rPr lang="en-US" i="1" dirty="0" err="1"/>
              <a:t>c</a:t>
            </a:r>
            <a:r>
              <a:rPr lang="en-US" i="1" dirty="0" err="1" smtClean="0"/>
              <a:t>onjoncture</a:t>
            </a:r>
            <a:endParaRPr lang="en-US" i="1" dirty="0"/>
          </a:p>
        </p:txBody>
      </p:sp>
      <p:sp>
        <p:nvSpPr>
          <p:cNvPr id="3" name="Content Placeholder 2"/>
          <p:cNvSpPr>
            <a:spLocks noGrp="1"/>
          </p:cNvSpPr>
          <p:nvPr>
            <p:ph idx="1"/>
          </p:nvPr>
        </p:nvSpPr>
        <p:spPr/>
        <p:txBody>
          <a:bodyPr/>
          <a:lstStyle/>
          <a:p>
            <a:r>
              <a:rPr lang="en-US" dirty="0" smtClean="0"/>
              <a:t>When discussing campaign messaging, it’s always important to start with</a:t>
            </a:r>
            <a:r>
              <a:rPr lang="en-US" i="1" dirty="0" smtClean="0"/>
              <a:t> La </a:t>
            </a:r>
            <a:r>
              <a:rPr lang="en-US" i="1" dirty="0" err="1"/>
              <a:t>c</a:t>
            </a:r>
            <a:r>
              <a:rPr lang="en-US" i="1" dirty="0" err="1" smtClean="0"/>
              <a:t>onjoncture</a:t>
            </a:r>
            <a:r>
              <a:rPr lang="en-US" i="1" dirty="0"/>
              <a:t>:</a:t>
            </a:r>
            <a:r>
              <a:rPr lang="en-US" i="1" dirty="0" smtClean="0"/>
              <a:t> </a:t>
            </a:r>
          </a:p>
          <a:p>
            <a:pPr lvl="1"/>
            <a:r>
              <a:rPr lang="en-US" dirty="0" smtClean="0"/>
              <a:t>What is the political moment right now?</a:t>
            </a:r>
          </a:p>
          <a:p>
            <a:pPr lvl="1"/>
            <a:r>
              <a:rPr lang="en-US" dirty="0" smtClean="0"/>
              <a:t>What are people reacting to?</a:t>
            </a:r>
          </a:p>
          <a:p>
            <a:pPr lvl="1"/>
            <a:r>
              <a:rPr lang="en-US" dirty="0" smtClean="0"/>
              <a:t>What is bothering people?</a:t>
            </a:r>
          </a:p>
          <a:p>
            <a:r>
              <a:rPr lang="en-US" dirty="0" smtClean="0"/>
              <a:t>We gauge this through surveying political forces (rather than through opinion polls) – through discussion and debate. </a:t>
            </a:r>
          </a:p>
          <a:p>
            <a:r>
              <a:rPr lang="en-US" i="1" dirty="0" smtClean="0"/>
              <a:t>La </a:t>
            </a:r>
            <a:r>
              <a:rPr lang="en-US" i="1" dirty="0" err="1" smtClean="0"/>
              <a:t>conjoncture</a:t>
            </a:r>
            <a:r>
              <a:rPr lang="en-US" i="1" dirty="0" smtClean="0"/>
              <a:t> </a:t>
            </a:r>
            <a:r>
              <a:rPr lang="en-US" dirty="0" smtClean="0"/>
              <a:t>tells us what messages might have traction and which ones might fail.</a:t>
            </a:r>
          </a:p>
          <a:p>
            <a:pPr lvl="1"/>
            <a:endParaRPr lang="en-US" dirty="0"/>
          </a:p>
        </p:txBody>
      </p:sp>
    </p:spTree>
    <p:extLst>
      <p:ext uri="{BB962C8B-B14F-4D97-AF65-F5344CB8AC3E}">
        <p14:creationId xmlns:p14="http://schemas.microsoft.com/office/powerpoint/2010/main" val="3805723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lessons from the Trucker </a:t>
            </a:r>
            <a:r>
              <a:rPr lang="en-US" dirty="0" smtClean="0"/>
              <a:t>Convoy</a:t>
            </a:r>
            <a:endParaRPr lang="en-CA" dirty="0"/>
          </a:p>
        </p:txBody>
      </p:sp>
      <p:sp>
        <p:nvSpPr>
          <p:cNvPr id="3" name="Content Placeholder 2"/>
          <p:cNvSpPr>
            <a:spLocks noGrp="1"/>
          </p:cNvSpPr>
          <p:nvPr>
            <p:ph idx="1"/>
          </p:nvPr>
        </p:nvSpPr>
        <p:spPr/>
        <p:txBody>
          <a:bodyPr>
            <a:normAutofit/>
          </a:bodyPr>
          <a:lstStyle/>
          <a:p>
            <a:r>
              <a:rPr lang="en-US" sz="2400" dirty="0"/>
              <a:t>Bold messaging untied from political processes, partisan politics etc. </a:t>
            </a:r>
            <a:r>
              <a:rPr lang="en-US" sz="2400" dirty="0" smtClean="0"/>
              <a:t/>
            </a:r>
            <a:br>
              <a:rPr lang="en-US" sz="2400" dirty="0" smtClean="0"/>
            </a:br>
            <a:endParaRPr lang="en-CA" sz="2400" dirty="0"/>
          </a:p>
          <a:p>
            <a:pPr lvl="1"/>
            <a:r>
              <a:rPr lang="en-CA" sz="2400" dirty="0" smtClean="0"/>
              <a:t>Ex. End mandates now! </a:t>
            </a:r>
            <a:endParaRPr lang="en-CA" sz="2400" dirty="0"/>
          </a:p>
          <a:p>
            <a:pPr lvl="1"/>
            <a:r>
              <a:rPr lang="en-CA" sz="2400" dirty="0" smtClean="0"/>
              <a:t>Overthrow the government!</a:t>
            </a:r>
            <a:endParaRPr lang="en-US" sz="2400" dirty="0" smtClean="0"/>
          </a:p>
        </p:txBody>
      </p:sp>
    </p:spTree>
    <p:extLst>
      <p:ext uri="{BB962C8B-B14F-4D97-AF65-F5344CB8AC3E}">
        <p14:creationId xmlns:p14="http://schemas.microsoft.com/office/powerpoint/2010/main" val="2847461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lessons from the Trucker </a:t>
            </a:r>
            <a:r>
              <a:rPr lang="en-US" dirty="0" smtClean="0"/>
              <a:t>Convoy</a:t>
            </a:r>
            <a:endParaRPr lang="en-CA" dirty="0"/>
          </a:p>
        </p:txBody>
      </p:sp>
      <p:sp>
        <p:nvSpPr>
          <p:cNvPr id="3" name="Content Placeholder 2"/>
          <p:cNvSpPr>
            <a:spLocks noGrp="1"/>
          </p:cNvSpPr>
          <p:nvPr>
            <p:ph idx="1"/>
          </p:nvPr>
        </p:nvSpPr>
        <p:spPr/>
        <p:txBody>
          <a:bodyPr>
            <a:normAutofit lnSpcReduction="10000"/>
          </a:bodyPr>
          <a:lstStyle/>
          <a:p>
            <a:r>
              <a:rPr lang="en-US" sz="2400" dirty="0"/>
              <a:t>Didn’t at all care what critics would think: well-defined </a:t>
            </a:r>
            <a:r>
              <a:rPr lang="en-US" sz="2400" dirty="0" smtClean="0"/>
              <a:t>audience</a:t>
            </a:r>
          </a:p>
          <a:p>
            <a:pPr lvl="1"/>
            <a:r>
              <a:rPr lang="en-US" sz="2400" dirty="0" smtClean="0"/>
              <a:t>They were never speaking to people who were happy enough to follow public health orders, and so their messaging was never unclear</a:t>
            </a:r>
          </a:p>
          <a:p>
            <a:pPr lvl="1"/>
            <a:r>
              <a:rPr lang="en-US" sz="2400" dirty="0" smtClean="0"/>
              <a:t>Their demands were ridiculous, but they didn’t care!</a:t>
            </a:r>
            <a:endParaRPr lang="en-CA" sz="2400" dirty="0"/>
          </a:p>
        </p:txBody>
      </p:sp>
    </p:spTree>
    <p:extLst>
      <p:ext uri="{BB962C8B-B14F-4D97-AF65-F5344CB8AC3E}">
        <p14:creationId xmlns:p14="http://schemas.microsoft.com/office/powerpoint/2010/main" val="59675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lessons from the Trucker </a:t>
            </a:r>
            <a:r>
              <a:rPr lang="en-US" dirty="0" smtClean="0"/>
              <a:t>Convoy</a:t>
            </a:r>
            <a:endParaRPr lang="en-CA" dirty="0"/>
          </a:p>
        </p:txBody>
      </p:sp>
      <p:sp>
        <p:nvSpPr>
          <p:cNvPr id="3" name="Content Placeholder 2"/>
          <p:cNvSpPr>
            <a:spLocks noGrp="1"/>
          </p:cNvSpPr>
          <p:nvPr>
            <p:ph idx="1"/>
          </p:nvPr>
        </p:nvSpPr>
        <p:spPr/>
        <p:txBody>
          <a:bodyPr>
            <a:normAutofit/>
          </a:bodyPr>
          <a:lstStyle/>
          <a:p>
            <a:r>
              <a:rPr lang="en-US" sz="2400" dirty="0"/>
              <a:t>Multiple platforms to disseminate </a:t>
            </a:r>
            <a:r>
              <a:rPr lang="en-US" sz="2400" dirty="0" smtClean="0"/>
              <a:t>message</a:t>
            </a:r>
          </a:p>
          <a:p>
            <a:pPr lvl="1"/>
            <a:r>
              <a:rPr lang="en-US" sz="2400" dirty="0" smtClean="0"/>
              <a:t>Social media – text based</a:t>
            </a:r>
          </a:p>
          <a:p>
            <a:pPr lvl="1"/>
            <a:r>
              <a:rPr lang="en-US" sz="2400" dirty="0" smtClean="0"/>
              <a:t>Personal </a:t>
            </a:r>
            <a:r>
              <a:rPr lang="en-US" sz="2400" dirty="0" err="1" smtClean="0"/>
              <a:t>vlogs</a:t>
            </a:r>
            <a:r>
              <a:rPr lang="en-US" sz="2400" dirty="0" smtClean="0"/>
              <a:t> </a:t>
            </a:r>
          </a:p>
          <a:p>
            <a:pPr lvl="1"/>
            <a:r>
              <a:rPr lang="en-US" sz="2400" dirty="0" smtClean="0"/>
              <a:t>Social media – sound based</a:t>
            </a:r>
          </a:p>
          <a:p>
            <a:pPr lvl="1"/>
            <a:r>
              <a:rPr lang="en-US" sz="2400" dirty="0" smtClean="0"/>
              <a:t>Mainstream media</a:t>
            </a:r>
          </a:p>
          <a:p>
            <a:endParaRPr lang="en-CA" sz="2400" dirty="0"/>
          </a:p>
        </p:txBody>
      </p:sp>
    </p:spTree>
    <p:extLst>
      <p:ext uri="{BB962C8B-B14F-4D97-AF65-F5344CB8AC3E}">
        <p14:creationId xmlns:p14="http://schemas.microsoft.com/office/powerpoint/2010/main" val="4031690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lessons from the Trucker </a:t>
            </a:r>
            <a:r>
              <a:rPr lang="en-US" dirty="0" smtClean="0"/>
              <a:t>Convoy</a:t>
            </a:r>
            <a:endParaRPr lang="en-CA" dirty="0"/>
          </a:p>
        </p:txBody>
      </p:sp>
      <p:sp>
        <p:nvSpPr>
          <p:cNvPr id="3" name="Content Placeholder 2"/>
          <p:cNvSpPr>
            <a:spLocks noGrp="1"/>
          </p:cNvSpPr>
          <p:nvPr>
            <p:ph idx="1"/>
          </p:nvPr>
        </p:nvSpPr>
        <p:spPr/>
        <p:txBody>
          <a:bodyPr>
            <a:normAutofit/>
          </a:bodyPr>
          <a:lstStyle/>
          <a:p>
            <a:r>
              <a:rPr lang="en-US" sz="2400" dirty="0"/>
              <a:t>Coordinated actions and branding, all across Canada</a:t>
            </a:r>
            <a:endParaRPr lang="en-CA" sz="2400" dirty="0"/>
          </a:p>
          <a:p>
            <a:pPr lvl="1"/>
            <a:r>
              <a:rPr lang="en-CA" sz="2400" dirty="0" smtClean="0"/>
              <a:t>Didn’t matter where they were, they used very similar branding</a:t>
            </a:r>
          </a:p>
          <a:p>
            <a:pPr lvl="1"/>
            <a:r>
              <a:rPr lang="en-CA" sz="2400" dirty="0" smtClean="0"/>
              <a:t>Images from one end of the country looked the same as images from the other</a:t>
            </a:r>
          </a:p>
          <a:p>
            <a:pPr lvl="1"/>
            <a:r>
              <a:rPr lang="en-CA" sz="2400" dirty="0" smtClean="0"/>
              <a:t>Created an air of unity, strength and coordination</a:t>
            </a:r>
          </a:p>
          <a:p>
            <a:pPr marL="228600" lvl="1" indent="0">
              <a:buNone/>
            </a:pPr>
            <a:endParaRPr lang="en-CA" sz="2400" dirty="0"/>
          </a:p>
        </p:txBody>
      </p:sp>
    </p:spTree>
    <p:extLst>
      <p:ext uri="{BB962C8B-B14F-4D97-AF65-F5344CB8AC3E}">
        <p14:creationId xmlns:p14="http://schemas.microsoft.com/office/powerpoint/2010/main" val="140275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lessons from the Trucker </a:t>
            </a:r>
            <a:r>
              <a:rPr lang="en-US" dirty="0" smtClean="0"/>
              <a:t>Convoy</a:t>
            </a:r>
            <a:endParaRPr lang="en-CA" dirty="0"/>
          </a:p>
        </p:txBody>
      </p:sp>
      <p:sp>
        <p:nvSpPr>
          <p:cNvPr id="3" name="Content Placeholder 2"/>
          <p:cNvSpPr>
            <a:spLocks noGrp="1"/>
          </p:cNvSpPr>
          <p:nvPr>
            <p:ph idx="1"/>
          </p:nvPr>
        </p:nvSpPr>
        <p:spPr/>
        <p:txBody>
          <a:bodyPr>
            <a:normAutofit lnSpcReduction="10000"/>
          </a:bodyPr>
          <a:lstStyle/>
          <a:p>
            <a:r>
              <a:rPr lang="en-US" sz="2400" dirty="0"/>
              <a:t>Think about the interplay between: Freedom Convoy, Truckers Convoy, Fuck Trudeau messaging, End All </a:t>
            </a:r>
            <a:r>
              <a:rPr lang="en-US" sz="2400" dirty="0" smtClean="0"/>
              <a:t>Mandates</a:t>
            </a:r>
          </a:p>
          <a:p>
            <a:pPr lvl="1"/>
            <a:r>
              <a:rPr lang="en-US" sz="2400" dirty="0" smtClean="0"/>
              <a:t>These messages don’t necessarily go together, but they forced them together</a:t>
            </a:r>
          </a:p>
          <a:p>
            <a:pPr lvl="1"/>
            <a:r>
              <a:rPr lang="en-US" sz="2400" dirty="0" smtClean="0"/>
              <a:t>They </a:t>
            </a:r>
            <a:r>
              <a:rPr lang="en-US" sz="2400" dirty="0" err="1" smtClean="0"/>
              <a:t>didn</a:t>
            </a:r>
            <a:r>
              <a:rPr lang="fr-FR" sz="2400" dirty="0" smtClean="0"/>
              <a:t>’</a:t>
            </a:r>
            <a:r>
              <a:rPr lang="fr-FR" sz="2400" dirty="0" err="1" smtClean="0"/>
              <a:t>t</a:t>
            </a:r>
            <a:r>
              <a:rPr lang="fr-FR" sz="2400" dirty="0" smtClean="0"/>
              <a:t> </a:t>
            </a:r>
            <a:r>
              <a:rPr lang="fr-FR" sz="2400" dirty="0" err="1" smtClean="0"/>
              <a:t>need</a:t>
            </a:r>
            <a:r>
              <a:rPr lang="fr-FR" sz="2400" dirty="0" smtClean="0"/>
              <a:t> a single slogan – </a:t>
            </a:r>
            <a:r>
              <a:rPr lang="fr-FR" sz="2400" dirty="0" err="1" smtClean="0"/>
              <a:t>they</a:t>
            </a:r>
            <a:r>
              <a:rPr lang="fr-FR" sz="2400" dirty="0" smtClean="0"/>
              <a:t> </a:t>
            </a:r>
            <a:r>
              <a:rPr lang="fr-FR" sz="2400" dirty="0" err="1" smtClean="0"/>
              <a:t>had</a:t>
            </a:r>
            <a:r>
              <a:rPr lang="fr-FR" sz="2400" dirty="0" smtClean="0"/>
              <a:t> multiple </a:t>
            </a:r>
            <a:r>
              <a:rPr lang="fr-FR" sz="2400" dirty="0" err="1" smtClean="0"/>
              <a:t>that</a:t>
            </a:r>
            <a:r>
              <a:rPr lang="fr-FR" sz="2400" dirty="0" smtClean="0"/>
              <a:t> </a:t>
            </a:r>
            <a:r>
              <a:rPr lang="fr-FR" sz="2400" dirty="0" err="1" smtClean="0"/>
              <a:t>helped</a:t>
            </a:r>
            <a:r>
              <a:rPr lang="fr-FR" sz="2400" dirty="0" smtClean="0"/>
              <a:t> to </a:t>
            </a:r>
            <a:r>
              <a:rPr lang="fr-FR" sz="2400" dirty="0" err="1" smtClean="0"/>
              <a:t>create</a:t>
            </a:r>
            <a:r>
              <a:rPr lang="fr-FR" sz="2400" dirty="0" smtClean="0"/>
              <a:t> an </a:t>
            </a:r>
            <a:r>
              <a:rPr lang="fr-FR" sz="2400" dirty="0" err="1" smtClean="0"/>
              <a:t>overall</a:t>
            </a:r>
            <a:r>
              <a:rPr lang="fr-FR" sz="2400" dirty="0" smtClean="0"/>
              <a:t> </a:t>
            </a:r>
            <a:r>
              <a:rPr lang="fr-FR" sz="2400" dirty="0" err="1" smtClean="0"/>
              <a:t>campaign</a:t>
            </a:r>
            <a:r>
              <a:rPr lang="fr-FR" sz="2400" dirty="0" smtClean="0"/>
              <a:t> message.</a:t>
            </a:r>
            <a:endParaRPr lang="en-CA" sz="2400" dirty="0"/>
          </a:p>
          <a:p>
            <a:pPr marL="228600" lvl="1" indent="0">
              <a:buNone/>
            </a:pPr>
            <a:endParaRPr lang="en-CA" sz="2400" dirty="0"/>
          </a:p>
        </p:txBody>
      </p:sp>
    </p:spTree>
    <p:extLst>
      <p:ext uri="{BB962C8B-B14F-4D97-AF65-F5344CB8AC3E}">
        <p14:creationId xmlns:p14="http://schemas.microsoft.com/office/powerpoint/2010/main" val="2313089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convoy..	</a:t>
            </a:r>
            <a:endParaRPr lang="en-US" dirty="0"/>
          </a:p>
        </p:txBody>
      </p:sp>
      <p:sp>
        <p:nvSpPr>
          <p:cNvPr id="3" name="Content Placeholder 2"/>
          <p:cNvSpPr>
            <a:spLocks noGrp="1"/>
          </p:cNvSpPr>
          <p:nvPr>
            <p:ph idx="1"/>
          </p:nvPr>
        </p:nvSpPr>
        <p:spPr/>
        <p:txBody>
          <a:bodyPr>
            <a:normAutofit/>
          </a:bodyPr>
          <a:lstStyle/>
          <a:p>
            <a:r>
              <a:rPr lang="en-US" sz="2300" dirty="0" smtClean="0"/>
              <a:t>Strive to be authentic</a:t>
            </a:r>
          </a:p>
          <a:p>
            <a:r>
              <a:rPr lang="en-US" sz="2300" dirty="0" smtClean="0"/>
              <a:t>Strive to name the problems directly</a:t>
            </a:r>
          </a:p>
          <a:p>
            <a:r>
              <a:rPr lang="en-US" sz="2300" dirty="0" smtClean="0"/>
              <a:t>Brainstorm and work collaboratively</a:t>
            </a:r>
          </a:p>
          <a:p>
            <a:r>
              <a:rPr lang="en-US" sz="2300" dirty="0" smtClean="0"/>
              <a:t>Try to have a bit of fun.</a:t>
            </a:r>
            <a:endParaRPr lang="en-US" sz="2300" dirty="0"/>
          </a:p>
        </p:txBody>
      </p:sp>
    </p:spTree>
    <p:extLst>
      <p:ext uri="{BB962C8B-B14F-4D97-AF65-F5344CB8AC3E}">
        <p14:creationId xmlns:p14="http://schemas.microsoft.com/office/powerpoint/2010/main" val="285772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Questions? Comments?</a:t>
            </a:r>
          </a:p>
          <a:p>
            <a:endParaRPr lang="en-US" dirty="0"/>
          </a:p>
          <a:p>
            <a:pPr marL="0" indent="0">
              <a:buNone/>
            </a:pPr>
            <a:r>
              <a:rPr lang="en-US" smtClean="0"/>
              <a:t>           Contact </a:t>
            </a:r>
            <a:r>
              <a:rPr lang="en-US" dirty="0" err="1" smtClean="0"/>
              <a:t>editor@calm.ca</a:t>
            </a:r>
            <a:endParaRPr lang="en-US" dirty="0" smtClean="0"/>
          </a:p>
        </p:txBody>
      </p:sp>
    </p:spTree>
    <p:extLst>
      <p:ext uri="{BB962C8B-B14F-4D97-AF65-F5344CB8AC3E}">
        <p14:creationId xmlns:p14="http://schemas.microsoft.com/office/powerpoint/2010/main" val="33003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 </a:t>
            </a:r>
            <a:r>
              <a:rPr lang="en-US" i="1" dirty="0" err="1"/>
              <a:t>c</a:t>
            </a:r>
            <a:r>
              <a:rPr lang="en-US" i="1" dirty="0" err="1" smtClean="0"/>
              <a:t>onjoncture</a:t>
            </a:r>
            <a:endParaRPr lang="en-US" i="1" dirty="0"/>
          </a:p>
        </p:txBody>
      </p:sp>
      <p:sp>
        <p:nvSpPr>
          <p:cNvPr id="3" name="Content Placeholder 2"/>
          <p:cNvSpPr>
            <a:spLocks noGrp="1"/>
          </p:cNvSpPr>
          <p:nvPr>
            <p:ph idx="1"/>
          </p:nvPr>
        </p:nvSpPr>
        <p:spPr/>
        <p:txBody>
          <a:bodyPr/>
          <a:lstStyle/>
          <a:p>
            <a:r>
              <a:rPr lang="en-US" sz="2500" dirty="0" smtClean="0"/>
              <a:t>COVID waves</a:t>
            </a:r>
            <a:endParaRPr lang="en-US" sz="2500" dirty="0" smtClean="0"/>
          </a:p>
          <a:p>
            <a:r>
              <a:rPr lang="en-US" sz="2500" dirty="0" smtClean="0"/>
              <a:t>Anger, isolation, depression</a:t>
            </a:r>
          </a:p>
          <a:p>
            <a:r>
              <a:rPr lang="en-US" sz="2500" dirty="0" smtClean="0"/>
              <a:t>Provincial politics</a:t>
            </a:r>
          </a:p>
          <a:p>
            <a:r>
              <a:rPr lang="en-US" sz="2500" dirty="0" smtClean="0"/>
              <a:t>Federal politics</a:t>
            </a:r>
          </a:p>
          <a:p>
            <a:r>
              <a:rPr lang="en-US" sz="2500" dirty="0" smtClean="0"/>
              <a:t>War in Ukraine</a:t>
            </a:r>
          </a:p>
          <a:p>
            <a:r>
              <a:rPr lang="en-US" sz="2500" dirty="0" smtClean="0"/>
              <a:t>Spring</a:t>
            </a:r>
          </a:p>
          <a:p>
            <a:endParaRPr lang="en-US" dirty="0" smtClean="0"/>
          </a:p>
          <a:p>
            <a:pPr lvl="1"/>
            <a:endParaRPr lang="en-US" dirty="0"/>
          </a:p>
        </p:txBody>
      </p:sp>
    </p:spTree>
    <p:extLst>
      <p:ext uri="{BB962C8B-B14F-4D97-AF65-F5344CB8AC3E}">
        <p14:creationId xmlns:p14="http://schemas.microsoft.com/office/powerpoint/2010/main" val="74034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your message</a:t>
            </a:r>
            <a:endParaRPr lang="en-US" dirty="0"/>
          </a:p>
        </p:txBody>
      </p:sp>
      <p:sp>
        <p:nvSpPr>
          <p:cNvPr id="3" name="Content Placeholder 2"/>
          <p:cNvSpPr>
            <a:spLocks noGrp="1"/>
          </p:cNvSpPr>
          <p:nvPr>
            <p:ph idx="1"/>
          </p:nvPr>
        </p:nvSpPr>
        <p:spPr/>
        <p:txBody>
          <a:bodyPr>
            <a:normAutofit fontScale="92500" lnSpcReduction="10000"/>
          </a:bodyPr>
          <a:lstStyle/>
          <a:p>
            <a:r>
              <a:rPr lang="en-US" sz="2500" dirty="0" smtClean="0"/>
              <a:t>Where people are at will impact how they will receive your message.</a:t>
            </a:r>
          </a:p>
          <a:p>
            <a:pPr lvl="1"/>
            <a:r>
              <a:rPr lang="en-US" sz="2500" dirty="0" smtClean="0"/>
              <a:t>Sad</a:t>
            </a:r>
          </a:p>
          <a:p>
            <a:pPr lvl="1"/>
            <a:r>
              <a:rPr lang="en-US" sz="2500" dirty="0" smtClean="0"/>
              <a:t>Isolated</a:t>
            </a:r>
          </a:p>
          <a:p>
            <a:pPr lvl="1"/>
            <a:r>
              <a:rPr lang="en-US" sz="2500" dirty="0" smtClean="0"/>
              <a:t>Angry</a:t>
            </a:r>
          </a:p>
          <a:p>
            <a:pPr lvl="1"/>
            <a:r>
              <a:rPr lang="en-US" sz="2500" dirty="0" smtClean="0"/>
              <a:t>Oblivious</a:t>
            </a:r>
          </a:p>
          <a:p>
            <a:pPr lvl="1"/>
            <a:r>
              <a:rPr lang="en-US" sz="2500" dirty="0" smtClean="0"/>
              <a:t>Satisfied</a:t>
            </a:r>
          </a:p>
          <a:p>
            <a:r>
              <a:rPr lang="en-US" sz="2800" dirty="0" smtClean="0"/>
              <a:t>What </a:t>
            </a:r>
            <a:r>
              <a:rPr lang="en-US" sz="2800" dirty="0"/>
              <a:t>will motivate them? What will demotivate them?</a:t>
            </a:r>
            <a:r>
              <a:rPr lang="en-CA" sz="2800" dirty="0"/>
              <a:t> </a:t>
            </a:r>
            <a:endParaRPr lang="en-US" sz="2500" dirty="0" smtClean="0"/>
          </a:p>
          <a:p>
            <a:endParaRPr lang="en-US" dirty="0" smtClean="0"/>
          </a:p>
          <a:p>
            <a:pPr lvl="1"/>
            <a:endParaRPr lang="en-US" dirty="0"/>
          </a:p>
        </p:txBody>
      </p:sp>
    </p:spTree>
    <p:extLst>
      <p:ext uri="{BB962C8B-B14F-4D97-AF65-F5344CB8AC3E}">
        <p14:creationId xmlns:p14="http://schemas.microsoft.com/office/powerpoint/2010/main" val="59028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your message</a:t>
            </a:r>
            <a:endParaRPr lang="en-US" dirty="0"/>
          </a:p>
        </p:txBody>
      </p:sp>
      <p:sp>
        <p:nvSpPr>
          <p:cNvPr id="3" name="Content Placeholder 2"/>
          <p:cNvSpPr>
            <a:spLocks noGrp="1"/>
          </p:cNvSpPr>
          <p:nvPr>
            <p:ph idx="1"/>
          </p:nvPr>
        </p:nvSpPr>
        <p:spPr/>
        <p:txBody>
          <a:bodyPr>
            <a:normAutofit/>
          </a:bodyPr>
          <a:lstStyle/>
          <a:p>
            <a:r>
              <a:rPr lang="en-US" sz="2800" dirty="0"/>
              <a:t>Sad </a:t>
            </a:r>
            <a:endParaRPr lang="en-CA" sz="2800" dirty="0"/>
          </a:p>
          <a:p>
            <a:pPr lvl="1"/>
            <a:r>
              <a:rPr lang="en-US" sz="2800" dirty="0"/>
              <a:t>Try to be: uplifting, joyful, surprising</a:t>
            </a:r>
            <a:endParaRPr lang="en-CA" sz="2800" dirty="0"/>
          </a:p>
          <a:p>
            <a:pPr lvl="1"/>
            <a:r>
              <a:rPr lang="en-US" sz="2800" dirty="0"/>
              <a:t>Think outside of the box of what is normal – it’s too easy to be cheesy or fake when trying to be uplifting</a:t>
            </a:r>
            <a:endParaRPr lang="en-CA" sz="2800" dirty="0"/>
          </a:p>
          <a:p>
            <a:endParaRPr lang="en-US" dirty="0" smtClean="0"/>
          </a:p>
          <a:p>
            <a:pPr lvl="1"/>
            <a:endParaRPr lang="en-US" dirty="0"/>
          </a:p>
        </p:txBody>
      </p:sp>
    </p:spTree>
    <p:extLst>
      <p:ext uri="{BB962C8B-B14F-4D97-AF65-F5344CB8AC3E}">
        <p14:creationId xmlns:p14="http://schemas.microsoft.com/office/powerpoint/2010/main" val="238287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your message</a:t>
            </a:r>
            <a:endParaRPr lang="en-US" dirty="0"/>
          </a:p>
        </p:txBody>
      </p:sp>
      <p:sp>
        <p:nvSpPr>
          <p:cNvPr id="3" name="Content Placeholder 2"/>
          <p:cNvSpPr>
            <a:spLocks noGrp="1"/>
          </p:cNvSpPr>
          <p:nvPr>
            <p:ph idx="1"/>
          </p:nvPr>
        </p:nvSpPr>
        <p:spPr/>
        <p:txBody>
          <a:bodyPr>
            <a:normAutofit/>
          </a:bodyPr>
          <a:lstStyle/>
          <a:p>
            <a:r>
              <a:rPr lang="en-US" sz="2800" dirty="0"/>
              <a:t>Isolated</a:t>
            </a:r>
            <a:endParaRPr lang="en-CA" sz="2800" dirty="0"/>
          </a:p>
          <a:p>
            <a:pPr lvl="1"/>
            <a:r>
              <a:rPr lang="en-US" sz="2800" dirty="0"/>
              <a:t>Try to be: connected, together</a:t>
            </a:r>
            <a:endParaRPr lang="en-CA" sz="2800" dirty="0"/>
          </a:p>
          <a:p>
            <a:pPr lvl="1"/>
            <a:r>
              <a:rPr lang="en-US" sz="2800" dirty="0"/>
              <a:t>Using themes and memes from the pandemic could really help here. Speaking to a common experience that we’ve all shared.</a:t>
            </a:r>
            <a:endParaRPr lang="en-CA" sz="2800" dirty="0"/>
          </a:p>
          <a:p>
            <a:endParaRPr lang="en-US" dirty="0" smtClean="0"/>
          </a:p>
          <a:p>
            <a:pPr lvl="1"/>
            <a:endParaRPr lang="en-US" dirty="0"/>
          </a:p>
        </p:txBody>
      </p:sp>
    </p:spTree>
    <p:extLst>
      <p:ext uri="{BB962C8B-B14F-4D97-AF65-F5344CB8AC3E}">
        <p14:creationId xmlns:p14="http://schemas.microsoft.com/office/powerpoint/2010/main" val="220811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your message</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 </a:t>
            </a:r>
            <a:r>
              <a:rPr lang="en-US" sz="2800" dirty="0" smtClean="0"/>
              <a:t>Angry </a:t>
            </a:r>
            <a:endParaRPr lang="en-CA" sz="2800" dirty="0"/>
          </a:p>
          <a:p>
            <a:pPr lvl="1"/>
            <a:r>
              <a:rPr lang="en-US" sz="2800" dirty="0" smtClean="0"/>
              <a:t>Try </a:t>
            </a:r>
            <a:r>
              <a:rPr lang="en-US" sz="2800" dirty="0"/>
              <a:t>to be: righteously angry</a:t>
            </a:r>
            <a:endParaRPr lang="en-CA" sz="2800" dirty="0"/>
          </a:p>
          <a:p>
            <a:pPr lvl="1"/>
            <a:r>
              <a:rPr lang="en-US" sz="2800" dirty="0"/>
              <a:t>Meeting people who are angry requires that they see their anger reflected in our message. It isn’t enough to tell them not to be angry. Think of anger like water: it must be redirected, or else risk causing structural damage. </a:t>
            </a:r>
            <a:endParaRPr lang="en-CA" sz="2800" dirty="0"/>
          </a:p>
          <a:p>
            <a:endParaRPr lang="en-US" dirty="0" smtClean="0"/>
          </a:p>
          <a:p>
            <a:pPr lvl="1"/>
            <a:endParaRPr lang="en-US" dirty="0"/>
          </a:p>
        </p:txBody>
      </p:sp>
    </p:spTree>
    <p:extLst>
      <p:ext uri="{BB962C8B-B14F-4D97-AF65-F5344CB8AC3E}">
        <p14:creationId xmlns:p14="http://schemas.microsoft.com/office/powerpoint/2010/main" val="1927159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your message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Oblivious</a:t>
            </a:r>
            <a:endParaRPr lang="en-CA" sz="2800" dirty="0"/>
          </a:p>
          <a:p>
            <a:pPr lvl="1"/>
            <a:r>
              <a:rPr lang="en-US" sz="2300" dirty="0"/>
              <a:t>Try to be: pointed, helpful</a:t>
            </a:r>
            <a:endParaRPr lang="en-CA" sz="2300" dirty="0"/>
          </a:p>
          <a:p>
            <a:pPr lvl="1"/>
            <a:r>
              <a:rPr lang="en-US" sz="2300" dirty="0"/>
              <a:t>It might be hard to imagine but there are still people out there who are oblivious to certain forces in society impacting everything they do. If you’re trying to reach someone who is oblivious, you need to be surprising – shake them out of their box, and get them to see something they never have seen before.</a:t>
            </a:r>
            <a:endParaRPr lang="en-CA" sz="2300" dirty="0"/>
          </a:p>
          <a:p>
            <a:pPr lvl="1"/>
            <a:endParaRPr lang="en-US" dirty="0"/>
          </a:p>
        </p:txBody>
      </p:sp>
    </p:spTree>
    <p:extLst>
      <p:ext uri="{BB962C8B-B14F-4D97-AF65-F5344CB8AC3E}">
        <p14:creationId xmlns:p14="http://schemas.microsoft.com/office/powerpoint/2010/main" val="286347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Receiving your message</a:t>
            </a:r>
            <a:endParaRPr lang="en-US" dirty="0"/>
          </a:p>
        </p:txBody>
      </p:sp>
      <p:sp>
        <p:nvSpPr>
          <p:cNvPr id="3" name="Content Placeholder 2"/>
          <p:cNvSpPr>
            <a:spLocks noGrp="1"/>
          </p:cNvSpPr>
          <p:nvPr>
            <p:ph idx="1"/>
          </p:nvPr>
        </p:nvSpPr>
        <p:spPr/>
        <p:txBody>
          <a:bodyPr>
            <a:normAutofit/>
          </a:bodyPr>
          <a:lstStyle/>
          <a:p>
            <a:r>
              <a:rPr lang="en-US" sz="2800" dirty="0"/>
              <a:t>Satisfied</a:t>
            </a:r>
            <a:endParaRPr lang="en-CA" sz="2800" dirty="0"/>
          </a:p>
          <a:p>
            <a:r>
              <a:rPr lang="en-US" sz="2800" dirty="0"/>
              <a:t>Try to be: don’t – ignore these folks because they will not support your campaign!</a:t>
            </a:r>
            <a:endParaRPr lang="en-CA" sz="2800" dirty="0"/>
          </a:p>
          <a:p>
            <a:endParaRPr lang="en-US" dirty="0" smtClean="0"/>
          </a:p>
          <a:p>
            <a:pPr lvl="1"/>
            <a:endParaRPr lang="en-US" dirty="0"/>
          </a:p>
        </p:txBody>
      </p:sp>
    </p:spTree>
    <p:extLst>
      <p:ext uri="{BB962C8B-B14F-4D97-AF65-F5344CB8AC3E}">
        <p14:creationId xmlns:p14="http://schemas.microsoft.com/office/powerpoint/2010/main" val="2048195068"/>
      </p:ext>
    </p:extLst>
  </p:cSld>
  <p:clrMapOvr>
    <a:masterClrMapping/>
  </p:clrMapOvr>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217</TotalTime>
  <Words>898</Words>
  <Application>Microsoft Macintosh PowerPoint</Application>
  <PresentationFormat>On-screen Show (4:3)</PresentationFormat>
  <Paragraphs>137</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Inspiration</vt:lpstr>
      <vt:lpstr>Effective Campaign Messaging</vt:lpstr>
      <vt:lpstr>La conjoncture</vt:lpstr>
      <vt:lpstr>La conjoncture</vt:lpstr>
      <vt:lpstr>Receiving your message</vt:lpstr>
      <vt:lpstr>Receiving your message</vt:lpstr>
      <vt:lpstr>Receiving your message</vt:lpstr>
      <vt:lpstr>Receiving your message</vt:lpstr>
      <vt:lpstr>Receiving your message</vt:lpstr>
      <vt:lpstr>Receiving your message</vt:lpstr>
      <vt:lpstr>Campaign messaging</vt:lpstr>
      <vt:lpstr>Campaign messaging</vt:lpstr>
      <vt:lpstr>The Slogan</vt:lpstr>
      <vt:lpstr>The Slogan</vt:lpstr>
      <vt:lpstr>The Slogan</vt:lpstr>
      <vt:lpstr>The Slogan</vt:lpstr>
      <vt:lpstr>The Slogan</vt:lpstr>
      <vt:lpstr>Authenticity</vt:lpstr>
      <vt:lpstr>Authenticity</vt:lpstr>
      <vt:lpstr>Authenticity</vt:lpstr>
      <vt:lpstr>A few lessons from the Trucker Convoy</vt:lpstr>
      <vt:lpstr>A few lessons from the Trucker Convoy</vt:lpstr>
      <vt:lpstr>A few lessons from the Trucker Convoy</vt:lpstr>
      <vt:lpstr>A few lessons from the Trucker Convoy</vt:lpstr>
      <vt:lpstr>A few lessons from the Trucker Convoy</vt:lpstr>
      <vt:lpstr>Beyond the convoy..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Campaign Messaging</dc:title>
  <dc:creator>No Deal</dc:creator>
  <cp:lastModifiedBy>No Deal</cp:lastModifiedBy>
  <cp:revision>8</cp:revision>
  <dcterms:created xsi:type="dcterms:W3CDTF">2022-04-06T16:45:37Z</dcterms:created>
  <dcterms:modified xsi:type="dcterms:W3CDTF">2022-06-06T19:13:06Z</dcterms:modified>
</cp:coreProperties>
</file>